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51" r:id="rId1"/>
  </p:sldMasterIdLst>
  <p:handoutMasterIdLst>
    <p:handoutMasterId r:id="rId14"/>
  </p:handoutMasterIdLst>
  <p:sldIdLst>
    <p:sldId id="256" r:id="rId2"/>
    <p:sldId id="258" r:id="rId3"/>
    <p:sldId id="257" r:id="rId4"/>
    <p:sldId id="263" r:id="rId5"/>
    <p:sldId id="260" r:id="rId6"/>
    <p:sldId id="265" r:id="rId7"/>
    <p:sldId id="268" r:id="rId8"/>
    <p:sldId id="264" r:id="rId9"/>
    <p:sldId id="261" r:id="rId10"/>
    <p:sldId id="266" r:id="rId11"/>
    <p:sldId id="267" r:id="rId12"/>
    <p:sldId id="259" r:id="rId13"/>
  </p:sldIdLst>
  <p:sldSz cx="9144000" cy="6858000" type="screen4x3"/>
  <p:notesSz cx="6858000" cy="9296400"/>
  <p:embeddedFontLst>
    <p:embeddedFont>
      <p:font typeface="Gill Sans MT" panose="020B0502020104020203" pitchFamily="34" charset="0"/>
      <p:regular r:id="rId15"/>
      <p:bold r:id="rId16"/>
      <p:italic r:id="rId17"/>
      <p:boldItalic r:id="rId18"/>
    </p:embeddedFont>
    <p:embeddedFont>
      <p:font typeface="Aharoni" panose="02010803020104030203" pitchFamily="2" charset="-79"/>
      <p:bold r:id="rId19"/>
    </p:embeddedFont>
    <p:embeddedFont>
      <p:font typeface="Verdana" panose="020B0604030504040204" pitchFamily="34" charset="0"/>
      <p:regular r:id="rId20"/>
      <p:bold r:id="rId21"/>
      <p:italic r:id="rId22"/>
      <p:boldItalic r:id="rId23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1494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3C08DB-E80B-45BF-8C2A-5D2386277F6A}" type="datetimeFigureOut">
              <a:rPr lang="en-US" smtClean="0"/>
              <a:t>3/12/2015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967"/>
            <a:ext cx="297180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54C94B-AB94-44E6-80ED-580372E9CC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8303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20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5" descr="fasces symbol-1"/>
          <p:cNvPicPr>
            <a:picLocks noChangeAspect="1" noChangeArrowheads="1"/>
          </p:cNvPicPr>
          <p:nvPr/>
        </p:nvPicPr>
        <p:blipFill>
          <a:blip r:embed="rId13">
            <a:lum bright="-6000" contrast="6000"/>
          </a:blip>
          <a:srcRect/>
          <a:stretch>
            <a:fillRect/>
          </a:stretch>
        </p:blipFill>
        <p:spPr bwMode="auto">
          <a:xfrm>
            <a:off x="0" y="33528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10" descr="photo-Big 3-BW"/>
          <p:cNvPicPr>
            <a:picLocks noChangeAspect="1" noChangeArrowheads="1"/>
          </p:cNvPicPr>
          <p:nvPr/>
        </p:nvPicPr>
        <p:blipFill>
          <a:blip r:embed="rId14">
            <a:lum bright="70000" contrast="-70000"/>
          </a:blip>
          <a:srcRect/>
          <a:stretch>
            <a:fillRect/>
          </a:stretch>
        </p:blipFill>
        <p:spPr bwMode="auto">
          <a:xfrm>
            <a:off x="914400" y="0"/>
            <a:ext cx="82296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18" descr="Japanese Imperial Flag"/>
          <p:cNvPicPr>
            <a:picLocks noChangeAspect="1" noChangeArrowheads="1"/>
          </p:cNvPicPr>
          <p:nvPr/>
        </p:nvPicPr>
        <p:blipFill>
          <a:blip r:embed="rId15">
            <a:lum bright="-6000" contrast="6000"/>
          </a:blip>
          <a:srcRect/>
          <a:stretch>
            <a:fillRect/>
          </a:stretch>
        </p:blipFill>
        <p:spPr bwMode="auto">
          <a:xfrm>
            <a:off x="0" y="5715000"/>
            <a:ext cx="914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12" descr="mussolini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0" y="2209800"/>
            <a:ext cx="895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14" descr="hitler2"/>
          <p:cNvPicPr>
            <a:picLocks noChangeAspect="1" noChangeArrowheads="1"/>
          </p:cNvPicPr>
          <p:nvPr/>
        </p:nvPicPr>
        <p:blipFill>
          <a:blip r:embed="rId17">
            <a:lum bright="6000" contrast="6000"/>
          </a:blip>
          <a:srcRect/>
          <a:stretch>
            <a:fillRect/>
          </a:stretch>
        </p:blipFill>
        <p:spPr bwMode="auto">
          <a:xfrm>
            <a:off x="0" y="0"/>
            <a:ext cx="914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13" descr="swastika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0" y="1219200"/>
            <a:ext cx="914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20" descr="DrippingBlood"/>
          <p:cNvPicPr>
            <a:picLocks noChangeAspect="1" noChangeArrowheads="1"/>
          </p:cNvPicPr>
          <p:nvPr/>
        </p:nvPicPr>
        <p:blipFill>
          <a:blip r:embed="rId19"/>
          <a:srcRect l="5882"/>
          <a:stretch>
            <a:fillRect/>
          </a:stretch>
        </p:blipFill>
        <p:spPr bwMode="auto">
          <a:xfrm>
            <a:off x="914400" y="0"/>
            <a:ext cx="304800" cy="693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17" descr="Tojo"/>
          <p:cNvPicPr>
            <a:picLocks noChangeAspect="1" noChangeArrowheads="1"/>
          </p:cNvPicPr>
          <p:nvPr/>
        </p:nvPicPr>
        <p:blipFill>
          <a:blip r:embed="rId20">
            <a:lum contrast="12000"/>
          </a:blip>
          <a:srcRect/>
          <a:stretch>
            <a:fillRect/>
          </a:stretch>
        </p:blipFill>
        <p:spPr bwMode="auto">
          <a:xfrm>
            <a:off x="0" y="4495800"/>
            <a:ext cx="901700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65" name="Line 21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12700">
            <a:solidFill>
              <a:srgbClr val="D82900"/>
            </a:solidFill>
            <a:round/>
            <a:headEnd type="none" w="sm" len="sm"/>
            <a:tailEnd type="none" w="sm" len="sm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Gill Sans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World War II</a:t>
            </a:r>
            <a:br>
              <a:rPr lang="en-US" dirty="0" smtClean="0"/>
            </a:br>
            <a:r>
              <a:rPr lang="en-US" dirty="0" smtClean="0"/>
              <a:t>War in the Pacific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57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57201"/>
            <a:ext cx="4038600" cy="350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62958"/>
            <a:ext cx="4457700" cy="3500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19241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upload.wikimedia.org/wikipedia/commons/5/54/Atomic_bombing_of_Japa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199"/>
            <a:ext cx="7391400" cy="5105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0636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End of World War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219200"/>
            <a:ext cx="8077200" cy="4906963"/>
          </a:xfrm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August 9, 1945– U.S. forces drop a second atomic bomb on city of Nagasaki.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One-third of the city destroyed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22,000 people killed instantly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August 15, 1945– Japanese announce their surrender thus ending World War II.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The war took a harsh toll.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50 million people killed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National economies in Europe and Asia devastated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Millions of people left without food, water, or </a:t>
            </a:r>
            <a:r>
              <a:rPr lang="en-US" sz="2400" dirty="0" smtClean="0">
                <a:solidFill>
                  <a:srgbClr val="FF0000"/>
                </a:solidFill>
              </a:rPr>
              <a:t>shelter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423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67600" cy="1341438"/>
          </a:xfrm>
        </p:spPr>
        <p:txBody>
          <a:bodyPr/>
          <a:lstStyle/>
          <a:p>
            <a:r>
              <a:rPr lang="en-US" sz="3200" dirty="0" smtClean="0"/>
              <a:t> </a:t>
            </a:r>
            <a:r>
              <a:rPr lang="en-US" sz="3200" dirty="0"/>
              <a:t>Japanese continued advancing across the Pacific in 1942.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990600" y="1219200"/>
            <a:ext cx="7696200" cy="4906963"/>
          </a:xfrm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</a:rPr>
              <a:t>Japan </a:t>
            </a:r>
            <a:r>
              <a:rPr lang="en-US" sz="2400" b="1" dirty="0">
                <a:solidFill>
                  <a:srgbClr val="FF0000"/>
                </a:solidFill>
              </a:rPr>
              <a:t>advanced and conquered Thailand, Burma, the British colonies of Hong Kong and Singapore, and the U.S. territories of Guam and Wake Island.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Japanese then attacked U.S. controlled Philippines.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American and Filipino forces under command of </a:t>
            </a:r>
            <a:r>
              <a:rPr lang="en-US" b="1" dirty="0" smtClean="0">
                <a:solidFill>
                  <a:srgbClr val="FF0000"/>
                </a:solidFill>
              </a:rPr>
              <a:t>Douglas </a:t>
            </a:r>
            <a:r>
              <a:rPr lang="en-US" b="1" dirty="0">
                <a:solidFill>
                  <a:srgbClr val="FF0000"/>
                </a:solidFill>
              </a:rPr>
              <a:t>MacArthur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</a:rPr>
              <a:t>March 1942– Allied forces surrender Philippines to Japan.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Japanese march more than 70,000 captured soldiers to prison camps.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b="1" dirty="0">
                <a:solidFill>
                  <a:srgbClr val="FF0000"/>
                </a:solidFill>
              </a:rPr>
              <a:t>More than 600 Americans and 10,000 Filipinos died in the Bataan Death March</a:t>
            </a:r>
            <a:r>
              <a:rPr lang="en-US" sz="1600" b="1" dirty="0">
                <a:solidFill>
                  <a:srgbClr val="FF0000"/>
                </a:solidFill>
              </a:rPr>
              <a:t>.</a:t>
            </a:r>
          </a:p>
          <a:p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602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r>
              <a:rPr lang="en-US" dirty="0"/>
              <a:t>Key Victories in the Pacific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1219200"/>
            <a:ext cx="7467600" cy="2438400"/>
          </a:xfrm>
        </p:spPr>
        <p:txBody>
          <a:bodyPr/>
          <a:lstStyle/>
          <a:p>
            <a:pPr mar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Battle of Midway  </a:t>
            </a: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                                                                                      </a:t>
            </a:r>
            <a:endParaRPr lang="en-US" sz="2400" b="1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Japanese planned surprise attack on Midway Islands.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American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bombers destroy four carriers and severely weaken Japanese naval power.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Allied victory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295400" y="4724400"/>
            <a:ext cx="7010400" cy="1554162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143000" y="3505200"/>
            <a:ext cx="7543800" cy="30480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marL="0" lvl="0" indent="0" algn="ctr">
              <a:lnSpc>
                <a:spcPct val="80000"/>
              </a:lnSpc>
              <a:spcBef>
                <a:spcPct val="50000"/>
              </a:spcBef>
              <a:buNone/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Guadalcanal</a:t>
            </a:r>
          </a:p>
          <a:p>
            <a:pPr marL="0" lvl="0" indent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Allies </a:t>
            </a: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began recapturing Japanese territory.</a:t>
            </a:r>
          </a:p>
          <a:p>
            <a:pPr marL="0" lvl="0" indent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August 1942– American Marines invade Guadalcanal.  </a:t>
            </a:r>
          </a:p>
          <a:p>
            <a:pPr marL="0" lvl="0" indent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Six months of intense fighting</a:t>
            </a:r>
          </a:p>
          <a:p>
            <a:pPr marL="0" lvl="0" indent="0">
              <a:lnSpc>
                <a:spcPct val="80000"/>
              </a:lnSpc>
              <a:spcBef>
                <a:spcPct val="50000"/>
              </a:spcBef>
            </a:pPr>
            <a:r>
              <a:rPr lang="en-US" sz="2400" b="1" dirty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February 1943– Allied victory</a:t>
            </a:r>
          </a:p>
        </p:txBody>
      </p:sp>
    </p:spTree>
    <p:extLst>
      <p:ext uri="{BB962C8B-B14F-4D97-AF65-F5344CB8AC3E}">
        <p14:creationId xmlns:p14="http://schemas.microsoft.com/office/powerpoint/2010/main" val="123821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chapter26_82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762000"/>
            <a:ext cx="7391400" cy="5410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35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638"/>
            <a:ext cx="7467600" cy="1143000"/>
          </a:xfrm>
        </p:spPr>
        <p:txBody>
          <a:bodyPr/>
          <a:lstStyle/>
          <a:p>
            <a:r>
              <a:rPr lang="en-US" dirty="0"/>
              <a:t>The Allies began battling toward Japan.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8077200" cy="5105400"/>
          </a:xfrm>
        </p:spPr>
        <p:txBody>
          <a:bodyPr/>
          <a:lstStyle/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Allies go on offensive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Develop </a:t>
            </a:r>
            <a:r>
              <a:rPr lang="en-US" sz="2400" b="1" dirty="0">
                <a:solidFill>
                  <a:srgbClr val="FF0000"/>
                </a:solidFill>
              </a:rPr>
              <a:t>island hopping</a:t>
            </a:r>
            <a:r>
              <a:rPr lang="en-US" sz="2400" dirty="0">
                <a:solidFill>
                  <a:srgbClr val="FF0000"/>
                </a:solidFill>
              </a:rPr>
              <a:t> strategy, where Allied forces took only the most strategically important islands.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Win victories in Gilbert, Marshall, </a:t>
            </a:r>
            <a:r>
              <a:rPr lang="en-US" sz="2400" dirty="0" smtClean="0">
                <a:solidFill>
                  <a:srgbClr val="FF0000"/>
                </a:solidFill>
              </a:rPr>
              <a:t>Mariana islands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October </a:t>
            </a:r>
            <a:r>
              <a:rPr lang="en-US" sz="2400" dirty="0">
                <a:solidFill>
                  <a:srgbClr val="FF0000"/>
                </a:solidFill>
              </a:rPr>
              <a:t>1944– General MacArthur leads mission to retake Philippines.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Allies </a:t>
            </a:r>
            <a:r>
              <a:rPr lang="en-US" sz="2400" dirty="0">
                <a:solidFill>
                  <a:srgbClr val="FF0000"/>
                </a:solidFill>
              </a:rPr>
              <a:t>crush Japanese </a:t>
            </a:r>
            <a:r>
              <a:rPr lang="en-US" sz="2400" dirty="0" smtClean="0">
                <a:solidFill>
                  <a:srgbClr val="FF0000"/>
                </a:solidFill>
              </a:rPr>
              <a:t>fleet. Allied </a:t>
            </a:r>
            <a:r>
              <a:rPr lang="en-US" sz="2400" dirty="0">
                <a:solidFill>
                  <a:srgbClr val="FF0000"/>
                </a:solidFill>
              </a:rPr>
              <a:t>forces drive out all Japanese forces by summer 1945.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Allied planes begin bombing targets in Japan.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400" dirty="0">
                <a:solidFill>
                  <a:srgbClr val="FF0000"/>
                </a:solidFill>
              </a:rPr>
              <a:t>Japanese refused to surrender.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52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hapter26_82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81000"/>
            <a:ext cx="7315199" cy="624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57709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8200"/>
          </a:xfrm>
        </p:spPr>
        <p:txBody>
          <a:bodyPr/>
          <a:lstStyle/>
          <a:p>
            <a:r>
              <a:rPr lang="en-US" dirty="0"/>
              <a:t>Final Battles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762000"/>
            <a:ext cx="3733800" cy="60198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2200" b="1" dirty="0" smtClean="0">
                <a:solidFill>
                  <a:srgbClr val="FF0000"/>
                </a:solidFill>
              </a:rPr>
              <a:t>Iwo Jima</a:t>
            </a:r>
          </a:p>
          <a:p>
            <a:pPr>
              <a:spcBef>
                <a:spcPct val="50000"/>
              </a:spcBef>
            </a:pPr>
            <a:r>
              <a:rPr lang="en-US" sz="2200" dirty="0" smtClean="0">
                <a:solidFill>
                  <a:srgbClr val="FF0000"/>
                </a:solidFill>
              </a:rPr>
              <a:t>February </a:t>
            </a:r>
            <a:r>
              <a:rPr lang="en-US" sz="2200" dirty="0">
                <a:solidFill>
                  <a:srgbClr val="FF0000"/>
                </a:solidFill>
              </a:rPr>
              <a:t>1945– U.S. Marines storm beaches of Iwo Jima</a:t>
            </a:r>
          </a:p>
          <a:p>
            <a:pPr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Month of bloody fighting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Of 20,000 Japanese defenders, about a thousand were taken prisoner, the rest were killed or wounded in battle.</a:t>
            </a:r>
          </a:p>
          <a:p>
            <a:pPr lvl="1">
              <a:spcBef>
                <a:spcPct val="50000"/>
              </a:spcBef>
            </a:pPr>
            <a:r>
              <a:rPr lang="en-US" sz="2200" dirty="0">
                <a:solidFill>
                  <a:srgbClr val="FF0000"/>
                </a:solidFill>
              </a:rPr>
              <a:t>Around 6,800 Americans killed</a:t>
            </a:r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762000"/>
            <a:ext cx="4267200" cy="6019800"/>
          </a:xfrm>
        </p:spPr>
        <p:txBody>
          <a:bodyPr/>
          <a:lstStyle/>
          <a:p>
            <a:pPr marL="0" indent="0" algn="ctr">
              <a:spcBef>
                <a:spcPct val="50000"/>
              </a:spcBef>
              <a:buNone/>
            </a:pPr>
            <a:r>
              <a:rPr lang="en-US" sz="2000" b="1" dirty="0" smtClean="0">
                <a:solidFill>
                  <a:srgbClr val="FF0000"/>
                </a:solidFill>
                <a:latin typeface="Verdana" pitchFamily="34" charset="0"/>
              </a:rPr>
              <a:t>Okinawa 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Verdana" pitchFamily="34" charset="0"/>
              </a:rPr>
              <a:t>April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1945– U.S. forces attack Okinawa.</a:t>
            </a:r>
          </a:p>
          <a:p>
            <a:pPr marL="228600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Fighting lasts three months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Japanese planes use </a:t>
            </a:r>
            <a:r>
              <a:rPr lang="en-US" sz="2000" b="1" dirty="0">
                <a:solidFill>
                  <a:srgbClr val="FF0000"/>
                </a:solidFill>
                <a:latin typeface="Verdana" pitchFamily="34" charset="0"/>
              </a:rPr>
              <a:t>kamikaze </a:t>
            </a: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tactic– purposely crashing piloted planes into enemy ships.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 pitchFamily="34" charset="0"/>
              </a:rPr>
              <a:t>Severe casualties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Allies: 12,000 dead, 36,000 wounded</a:t>
            </a:r>
          </a:p>
          <a:p>
            <a:pPr lvl="2">
              <a:spcBef>
                <a:spcPct val="50000"/>
              </a:spcBef>
            </a:pP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Japan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: </a:t>
            </a:r>
            <a:r>
              <a:rPr lang="en-US" smtClean="0">
                <a:solidFill>
                  <a:srgbClr val="FF0000"/>
                </a:solidFill>
                <a:latin typeface="Verdana" pitchFamily="34" charset="0"/>
              </a:rPr>
              <a:t>11,000 </a:t>
            </a:r>
            <a:r>
              <a:rPr lang="en-US" dirty="0">
                <a:solidFill>
                  <a:srgbClr val="FF0000"/>
                </a:solidFill>
                <a:latin typeface="Verdana" pitchFamily="34" charset="0"/>
              </a:rPr>
              <a:t>troops and 80,000 civilians dead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41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hapter26_8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696200" cy="60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9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274638"/>
            <a:ext cx="7543800" cy="1143000"/>
          </a:xfrm>
        </p:spPr>
        <p:txBody>
          <a:bodyPr/>
          <a:lstStyle/>
          <a:p>
            <a:r>
              <a:rPr lang="en-US" sz="2800" dirty="0"/>
              <a:t>Victory in the Pacific came after the United States dropped atomic bombs on Japan.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1600200"/>
            <a:ext cx="7315200" cy="4953000"/>
          </a:xfrm>
        </p:spPr>
        <p:txBody>
          <a:bodyPr/>
          <a:lstStyle/>
          <a:p>
            <a:pPr marL="228600" lvl="0" indent="-228600">
              <a:spcBef>
                <a:spcPct val="50000"/>
              </a:spcBef>
            </a:pPr>
            <a:r>
              <a:rPr lang="en-US" sz="2000" dirty="0" smtClean="0">
                <a:solidFill>
                  <a:srgbClr val="FF0000"/>
                </a:solidFill>
                <a:latin typeface="Verdana"/>
              </a:rPr>
              <a:t>Allied </a:t>
            </a:r>
            <a:r>
              <a:rPr lang="en-US" sz="2000" dirty="0">
                <a:solidFill>
                  <a:srgbClr val="FF0000"/>
                </a:solidFill>
                <a:latin typeface="Verdana"/>
              </a:rPr>
              <a:t>scientists developed the 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atomic bomb</a:t>
            </a:r>
            <a:r>
              <a:rPr lang="en-US" sz="2000" dirty="0">
                <a:solidFill>
                  <a:srgbClr val="FF0000"/>
                </a:solidFill>
                <a:latin typeface="Verdana"/>
              </a:rPr>
              <a:t>, a weapon that produces tremendous power by splitting atoms, in a secret program known as the </a:t>
            </a:r>
            <a:r>
              <a:rPr lang="en-US" sz="2000" b="1" dirty="0">
                <a:solidFill>
                  <a:srgbClr val="FF0000"/>
                </a:solidFill>
                <a:latin typeface="Verdana"/>
              </a:rPr>
              <a:t>Manhattan Project</a:t>
            </a:r>
            <a:r>
              <a:rPr lang="en-US" sz="2000" dirty="0">
                <a:solidFill>
                  <a:srgbClr val="FF0000"/>
                </a:solidFill>
                <a:latin typeface="Verdana"/>
              </a:rPr>
              <a:t>.</a:t>
            </a:r>
          </a:p>
          <a:p>
            <a:pPr marL="228600" lvl="0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When Japanese leaders refused to surrender, President Truman ordered use of the bomb.</a:t>
            </a:r>
          </a:p>
          <a:p>
            <a:pPr marL="228600" lvl="0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August 6, 1945– the B-29 bomber </a:t>
            </a:r>
            <a:r>
              <a:rPr lang="en-US" sz="2000" i="1" dirty="0">
                <a:solidFill>
                  <a:srgbClr val="FF0000"/>
                </a:solidFill>
                <a:latin typeface="Verdana"/>
              </a:rPr>
              <a:t>Enola Gay</a:t>
            </a:r>
            <a:r>
              <a:rPr lang="en-US" sz="2000" dirty="0">
                <a:solidFill>
                  <a:srgbClr val="FF0000"/>
                </a:solidFill>
                <a:latin typeface="Verdana"/>
              </a:rPr>
              <a:t> drops an atomic bomb on the city of Hiroshima.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Explosion killed almost 80,000 people instantly.</a:t>
            </a:r>
          </a:p>
          <a:p>
            <a:pPr marL="571500" lvl="1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Thousands more died from burns and radiation poisoning.</a:t>
            </a:r>
          </a:p>
          <a:p>
            <a:pPr marL="228600" lvl="0" indent="-228600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latin typeface="Verdana"/>
              </a:rPr>
              <a:t>Japanese leaders still refused to surrender.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34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Older Student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lder Studen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Older Student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lder Student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lder Studen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1347</TotalTime>
  <Words>489</Words>
  <Application>Microsoft Office PowerPoint</Application>
  <PresentationFormat>On-screen Show (4:3)</PresentationFormat>
  <Paragraphs>55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Gill Sans MT</vt:lpstr>
      <vt:lpstr>Aharoni</vt:lpstr>
      <vt:lpstr>Verdana</vt:lpstr>
      <vt:lpstr>Times New Roman</vt:lpstr>
      <vt:lpstr>Theme1</vt:lpstr>
      <vt:lpstr>World War II War in the Pacific</vt:lpstr>
      <vt:lpstr> Japanese continued advancing across the Pacific in 1942.</vt:lpstr>
      <vt:lpstr>Key Victories in the Pacific</vt:lpstr>
      <vt:lpstr>PowerPoint Presentation</vt:lpstr>
      <vt:lpstr>The Allies began battling toward Japan.</vt:lpstr>
      <vt:lpstr>PowerPoint Presentation</vt:lpstr>
      <vt:lpstr>Final Battles</vt:lpstr>
      <vt:lpstr>PowerPoint Presentation</vt:lpstr>
      <vt:lpstr>Victory in the Pacific came after the United States dropped atomic bombs on Japan.</vt:lpstr>
      <vt:lpstr>PowerPoint Presentation</vt:lpstr>
      <vt:lpstr>PowerPoint Presentation</vt:lpstr>
      <vt:lpstr>End of World War II</vt:lpstr>
    </vt:vector>
  </TitlesOfParts>
  <Company>WCSD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II War in the Pacific</dc:title>
  <dc:creator>Alian, Justin</dc:creator>
  <cp:lastModifiedBy>Alian, Justin</cp:lastModifiedBy>
  <cp:revision>10</cp:revision>
  <cp:lastPrinted>2015-03-12T18:41:09Z</cp:lastPrinted>
  <dcterms:created xsi:type="dcterms:W3CDTF">2012-03-19T15:45:23Z</dcterms:created>
  <dcterms:modified xsi:type="dcterms:W3CDTF">2015-03-12T19:06:59Z</dcterms:modified>
</cp:coreProperties>
</file>